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Arial Black" panose="020B0A04020102020204" pitchFamily="34" charset="0"/>
      <p:bold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Nunito Semi Bold" panose="020B0604020202020204" charset="0"/>
      <p:regular r:id="rId19"/>
    </p:embeddedFont>
    <p:embeddedFont>
      <p:font typeface="PT Sans" panose="020B0503020203020204" pitchFamily="34" charset="0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089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FEF23-C123-57B9-9654-D854EDFD4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13418B-D60A-973D-CE51-1B31F73B22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F84C0D-B3F8-184E-E4F1-C27849F2A4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4256A5-BAFD-38B4-0EA6-DB7BBD1B41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918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52210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44444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Clap Switch LED Circuit using Arduino Nano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8910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Sound-Activated Light Control System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941332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Hello everyone! Our project transforms simple claps into LED toggles using an Arduino. It's a foundational step into smart automation.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511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Wrapping Up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433876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project was a concise yet comprehensive journey into basic electronics and Arduino programming, offering a tangible demonstration of how sound can control electrical systems.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3469124"/>
            <a:ext cx="6357818" cy="3509367"/>
          </a:xfrm>
          <a:prstGeom prst="roundRect">
            <a:avLst>
              <a:gd name="adj" fmla="val 10232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3657600" y="3731300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F2B42D"/>
          </a:solidFill>
          <a:ln/>
        </p:spPr>
      </p:sp>
      <p:sp>
        <p:nvSpPr>
          <p:cNvPr id="6" name="Text 4"/>
          <p:cNvSpPr/>
          <p:nvPr/>
        </p:nvSpPr>
        <p:spPr>
          <a:xfrm>
            <a:off x="3855006" y="3888343"/>
            <a:ext cx="323136" cy="40386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4050"/>
              </a:lnSpc>
              <a:buNone/>
            </a:pPr>
            <a:r>
              <a:rPr lang="en-US" sz="2500" b="1" dirty="0">
                <a:solidFill>
                  <a:srgbClr val="000000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500" b="1" dirty="0"/>
          </a:p>
        </p:txBody>
      </p:sp>
      <p:sp>
        <p:nvSpPr>
          <p:cNvPr id="7" name="Text 5"/>
          <p:cNvSpPr/>
          <p:nvPr/>
        </p:nvSpPr>
        <p:spPr>
          <a:xfrm>
            <a:off x="2608540" y="46886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Summary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99899" y="5184219"/>
            <a:ext cx="583346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 successfully built a basic automation system responsive to sound input, providing hands-on experience with Arduino and real-time input logic.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34858" y="3469124"/>
            <a:ext cx="6357818" cy="3509367"/>
          </a:xfrm>
          <a:prstGeom prst="roundRect">
            <a:avLst>
              <a:gd name="adj" fmla="val 10232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10254734" y="3731300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D7425E"/>
          </a:solidFill>
          <a:ln/>
        </p:spPr>
      </p:sp>
      <p:sp>
        <p:nvSpPr>
          <p:cNvPr id="11" name="Text 9"/>
          <p:cNvSpPr/>
          <p:nvPr/>
        </p:nvSpPr>
        <p:spPr>
          <a:xfrm>
            <a:off x="10452140" y="3888343"/>
            <a:ext cx="323136" cy="40386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405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500" b="1" dirty="0"/>
          </a:p>
        </p:txBody>
      </p:sp>
      <p:sp>
        <p:nvSpPr>
          <p:cNvPr id="12" name="Text 10"/>
          <p:cNvSpPr/>
          <p:nvPr/>
        </p:nvSpPr>
        <p:spPr>
          <a:xfrm>
            <a:off x="9205674" y="46886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Ideas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697033" y="5184219"/>
            <a:ext cx="58334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Expand the project by adding a relay for controlling real AC appliances, implementing more complex sound patterns (e.g., double-claps), or integrating Bluetooth/Wi-Fi for remote control capabilities.</a:t>
            </a:r>
            <a:endParaRPr lang="en-US" sz="1850" dirty="0"/>
          </a:p>
        </p:txBody>
      </p:sp>
    </p:spTree>
  </p:cSld>
  <p:clrMapOvr>
    <a:masterClrMapping/>
  </p:clrMapOvr>
  <p:transition spd="slow">
    <p:cover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93C7FD-E809-C549-5805-BCDE39D88FEA}"/>
              </a:ext>
            </a:extLst>
          </p:cNvPr>
          <p:cNvSpPr txBox="1"/>
          <p:nvPr/>
        </p:nvSpPr>
        <p:spPr>
          <a:xfrm>
            <a:off x="1616978" y="3329970"/>
            <a:ext cx="113964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  <a:latin typeface="Arial Black" panose="020B0A04020102020204" pitchFamily="34" charset="0"/>
              </a:rPr>
              <a:t>Any Question?</a:t>
            </a:r>
          </a:p>
        </p:txBody>
      </p:sp>
    </p:spTree>
    <p:extLst>
      <p:ext uri="{BB962C8B-B14F-4D97-AF65-F5344CB8AC3E}">
        <p14:creationId xmlns:p14="http://schemas.microsoft.com/office/powerpoint/2010/main" val="208922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2798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Why We Did This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306360"/>
            <a:ext cx="753939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primary goal was to create an intuitive system where sound input directly controls lighting. This project served as an excellent hands-on opportunity to dive into the fundamentals of </a:t>
            </a: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sensor integration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</a:t>
            </a: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Arduino programming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and basic </a:t>
            </a: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automation principles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053840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simple concept has a wide range of real-world applications: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652248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48A8E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Home Automation: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Simple, touchless control for lights or small appliances.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501997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48A8E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Accessibility Tools: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Providing an alternative control method for those with limited mobility.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6351746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48A8E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Educational Gadgets: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 fun, interactive way to learn about electronics and programming.</a:t>
            </a:r>
            <a:endParaRPr lang="en-US" sz="18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8621" y="2634912"/>
            <a:ext cx="4831318" cy="322087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41759"/>
            <a:ext cx="4224338" cy="528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We Used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534" y="1628775"/>
            <a:ext cx="2251115" cy="139124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65948" y="3244334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Arduino Nano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837724" y="3615928"/>
            <a:ext cx="4168735" cy="861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</a:t>
            </a:r>
            <a:r>
              <a:rPr lang="en-US" sz="1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brain</a:t>
            </a: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of our circuit, processing sound input and controlling LEDs. Its compact size is ideal for small projects.</a:t>
            </a:r>
            <a:endParaRPr lang="en-US" sz="1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9583" y="1628775"/>
            <a:ext cx="2251115" cy="139124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258878" y="3244334"/>
            <a:ext cx="2112526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KY-038 Sound Sensor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5230773" y="3615928"/>
            <a:ext cx="4168735" cy="861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module </a:t>
            </a:r>
            <a:r>
              <a:rPr lang="en-US" sz="1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detects sound</a:t>
            </a: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levels and converts them into a digital signal for the Arduino. It's highly sensitive, allowing for clap detection.</a:t>
            </a:r>
            <a:endParaRPr lang="en-US" sz="1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82632" y="1628775"/>
            <a:ext cx="2251115" cy="139124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652165" y="3244334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LEDs &amp; Resistors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9623822" y="3615928"/>
            <a:ext cx="4168854" cy="861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Three </a:t>
            </a:r>
            <a:r>
              <a:rPr lang="en-US" sz="1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Light Emitting Diodes</a:t>
            </a: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serve as our visual output. The 220Ω resistors </a:t>
            </a:r>
            <a:r>
              <a:rPr lang="en-US" sz="1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protect</a:t>
            </a: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the LEDs from excessive current.</a:t>
            </a:r>
            <a:endParaRPr lang="en-US" sz="14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2999" y="4926211"/>
            <a:ext cx="2251115" cy="139124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062532" y="6541770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Breadboard &amp; Wires</a:t>
            </a:r>
            <a:endParaRPr lang="en-US" sz="1650" dirty="0"/>
          </a:p>
        </p:txBody>
      </p:sp>
      <p:sp>
        <p:nvSpPr>
          <p:cNvPr id="14" name="Text 8"/>
          <p:cNvSpPr/>
          <p:nvPr/>
        </p:nvSpPr>
        <p:spPr>
          <a:xfrm>
            <a:off x="3034189" y="6913364"/>
            <a:ext cx="4168854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</a:t>
            </a:r>
            <a:r>
              <a:rPr lang="en-US" sz="1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solderless breadboard</a:t>
            </a: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 easy prototyping, and jumper wires to </a:t>
            </a:r>
            <a:r>
              <a:rPr lang="en-US" sz="1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connect</a:t>
            </a: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all components reliably.</a:t>
            </a:r>
            <a:endParaRPr lang="en-US" sz="14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6167" y="4926211"/>
            <a:ext cx="2251115" cy="139124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8455581" y="6541770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Batteries &amp; Switch</a:t>
            </a:r>
            <a:endParaRPr lang="en-US" sz="1650" dirty="0"/>
          </a:p>
        </p:txBody>
      </p:sp>
      <p:sp>
        <p:nvSpPr>
          <p:cNvPr id="17" name="Text 10"/>
          <p:cNvSpPr/>
          <p:nvPr/>
        </p:nvSpPr>
        <p:spPr>
          <a:xfrm>
            <a:off x="7427357" y="6913364"/>
            <a:ext cx="4168735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4x AA batteries in a holder with a single on/off switch for the portability of the project.</a:t>
            </a:r>
            <a:endParaRPr lang="en-US" sz="1400" dirty="0"/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8500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How It’s Connected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317194"/>
            <a:ext cx="6185535" cy="46580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14761" y="2263378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heart of our circuit connection involves the KY-038 Sound Sensor’s digital output pin connected to </a:t>
            </a: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Arduino Nano’s Digital Pin 2 (D2)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 This pin is configured to read the HIGH or LOW state from the sensor.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614761" y="4010858"/>
            <a:ext cx="6185535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 visual feedback, three LEDs are connected to Arduino’s </a:t>
            </a: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Digital Pins 3 and 6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 Each LED has a </a:t>
            </a: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220Ω resistor in series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 limit the current and prevent them from burning out. The entire setup is powered by a battery holder, providing a portable power source, with a switch to easily toggle the circuit on or off.</a:t>
            </a:r>
            <a:endParaRPr lang="en-US" sz="1850" dirty="0"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12721"/>
            <a:ext cx="4787503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Core Logic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837724" y="1817965"/>
            <a:ext cx="813792" cy="1220748"/>
          </a:xfrm>
          <a:prstGeom prst="roundRect">
            <a:avLst>
              <a:gd name="adj" fmla="val 36004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041" y="2237542"/>
            <a:ext cx="305157" cy="3814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54875" y="2021324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Clap Sound Detection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854875" y="2442567"/>
            <a:ext cx="1193780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sudden, sharp increase in sound pressure from a clap triggers the KY-038 sound sensor.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37724" y="3191232"/>
            <a:ext cx="813792" cy="1220748"/>
          </a:xfrm>
          <a:prstGeom prst="roundRect">
            <a:avLst>
              <a:gd name="adj" fmla="val 36004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041" y="3610808"/>
            <a:ext cx="305157" cy="38147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854875" y="3394591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Signal Conversion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1854875" y="3815834"/>
            <a:ext cx="1193780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KY-038 converts this analog sound wave into a distinct digital signal (HIGH or LOW) that the Arduino can interpret.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837724" y="4564499"/>
            <a:ext cx="813792" cy="1478994"/>
          </a:xfrm>
          <a:prstGeom prst="roundRect">
            <a:avLst>
              <a:gd name="adj" fmla="val 36004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2041" y="5113258"/>
            <a:ext cx="305157" cy="38147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854875" y="4767858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Arduino Processing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1854875" y="5189101"/>
            <a:ext cx="11937802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Arduino continuously monitors this digital signal, employing </a:t>
            </a:r>
            <a:r>
              <a:rPr lang="en-US" sz="16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debounce logic</a:t>
            </a: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 filter out spurious noise and identify a legitimate "clap" event.</a:t>
            </a:r>
            <a:endParaRPr lang="en-US" sz="1600" dirty="0"/>
          </a:p>
        </p:txBody>
      </p:sp>
      <p:sp>
        <p:nvSpPr>
          <p:cNvPr id="15" name="Shape 10"/>
          <p:cNvSpPr/>
          <p:nvPr/>
        </p:nvSpPr>
        <p:spPr>
          <a:xfrm>
            <a:off x="837724" y="6196013"/>
            <a:ext cx="813792" cy="1220748"/>
          </a:xfrm>
          <a:prstGeom prst="roundRect">
            <a:avLst>
              <a:gd name="adj" fmla="val 360045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2041" y="6615589"/>
            <a:ext cx="305157" cy="381476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854875" y="6399371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LED Toggle Action</a:t>
            </a:r>
            <a:endParaRPr lang="en-US" sz="1850" dirty="0"/>
          </a:p>
        </p:txBody>
      </p:sp>
      <p:sp>
        <p:nvSpPr>
          <p:cNvPr id="18" name="Text 12"/>
          <p:cNvSpPr/>
          <p:nvPr/>
        </p:nvSpPr>
        <p:spPr>
          <a:xfrm>
            <a:off x="1854875" y="6820614"/>
            <a:ext cx="1193780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Upon detecting a valid clap, the Arduino toggles the state of the LEDs – turning them ON if they were OFF, and OFF if they were ON.</a:t>
            </a:r>
            <a:endParaRPr lang="en-US" sz="1600" dirty="0"/>
          </a:p>
        </p:txBody>
      </p:sp>
    </p:spTree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49379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Arduino Logic Flow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1695569"/>
            <a:ext cx="12954952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Arduino's programming follows a precise sequence to ensure accurate detection and control.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1124903" y="2695813"/>
            <a:ext cx="6118384" cy="191453"/>
          </a:xfrm>
          <a:prstGeom prst="roundRect">
            <a:avLst>
              <a:gd name="adj" fmla="val 150040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37724" y="2504301"/>
            <a:ext cx="574477" cy="574477"/>
          </a:xfrm>
          <a:prstGeom prst="roundRect">
            <a:avLst>
              <a:gd name="adj" fmla="val 7958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981313" y="2612053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250" b="1" dirty="0"/>
          </a:p>
        </p:txBody>
      </p:sp>
      <p:sp>
        <p:nvSpPr>
          <p:cNvPr id="7" name="Text 5"/>
          <p:cNvSpPr/>
          <p:nvPr/>
        </p:nvSpPr>
        <p:spPr>
          <a:xfrm>
            <a:off x="1029176" y="3270290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Initialize System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9176" y="3666768"/>
            <a:ext cx="6022777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Set up LED pins as OUTPUT, sound sensor pin as INPUT, and initialize LED state (e.g., all OFF).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7674173" y="2408634"/>
            <a:ext cx="6118384" cy="191453"/>
          </a:xfrm>
          <a:prstGeom prst="roundRect">
            <a:avLst>
              <a:gd name="adj" fmla="val 150040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86995" y="2217122"/>
            <a:ext cx="574477" cy="574477"/>
          </a:xfrm>
          <a:prstGeom prst="roundRect">
            <a:avLst>
              <a:gd name="adj" fmla="val 7958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530584" y="2324874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250" b="1" dirty="0"/>
          </a:p>
        </p:txBody>
      </p:sp>
      <p:sp>
        <p:nvSpPr>
          <p:cNvPr id="12" name="Text 10"/>
          <p:cNvSpPr/>
          <p:nvPr/>
        </p:nvSpPr>
        <p:spPr>
          <a:xfrm>
            <a:off x="7578447" y="2983111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Monitor Sensor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78447" y="3379589"/>
            <a:ext cx="6022777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Continuously read the digital state of the sound sensor pin. Wait for a </a:t>
            </a:r>
            <a:r>
              <a:rPr lang="en-US" sz="15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HIGH</a:t>
            </a: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signal, indicating detected sound.</a:t>
            </a:r>
            <a:endParaRPr lang="en-US" sz="1500" dirty="0"/>
          </a:p>
        </p:txBody>
      </p:sp>
      <p:sp>
        <p:nvSpPr>
          <p:cNvPr id="14" name="Shape 12"/>
          <p:cNvSpPr/>
          <p:nvPr/>
        </p:nvSpPr>
        <p:spPr>
          <a:xfrm>
            <a:off x="1124903" y="5092898"/>
            <a:ext cx="6118384" cy="191453"/>
          </a:xfrm>
          <a:prstGeom prst="roundRect">
            <a:avLst>
              <a:gd name="adj" fmla="val 150040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837724" y="4901386"/>
            <a:ext cx="574477" cy="574477"/>
          </a:xfrm>
          <a:prstGeom prst="roundRect">
            <a:avLst>
              <a:gd name="adj" fmla="val 7958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81313" y="500913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250" b="1" dirty="0"/>
          </a:p>
        </p:txBody>
      </p:sp>
      <p:sp>
        <p:nvSpPr>
          <p:cNvPr id="17" name="Text 15"/>
          <p:cNvSpPr/>
          <p:nvPr/>
        </p:nvSpPr>
        <p:spPr>
          <a:xfrm>
            <a:off x="1029176" y="5667375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Debounce Check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29176" y="6063853"/>
            <a:ext cx="6022777" cy="1224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Once a HIGH signal is detected, record the current time using </a:t>
            </a:r>
            <a:r>
              <a:rPr lang="en-US" sz="15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millis()</a:t>
            </a: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 Compare it with the </a:t>
            </a:r>
            <a:r>
              <a:rPr lang="en-US" sz="15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lastClapTime</a:t>
            </a: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 ensure enough time (debounceDelay) has passed since the last valid clap. This prevents multiple triggers from a single clap.</a:t>
            </a:r>
            <a:endParaRPr lang="en-US" sz="1500" dirty="0"/>
          </a:p>
        </p:txBody>
      </p:sp>
      <p:sp>
        <p:nvSpPr>
          <p:cNvPr id="19" name="Shape 17"/>
          <p:cNvSpPr/>
          <p:nvPr/>
        </p:nvSpPr>
        <p:spPr>
          <a:xfrm>
            <a:off x="7674173" y="4805720"/>
            <a:ext cx="6118384" cy="191453"/>
          </a:xfrm>
          <a:prstGeom prst="roundRect">
            <a:avLst>
              <a:gd name="adj" fmla="val 150040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386995" y="4614208"/>
            <a:ext cx="574477" cy="574477"/>
          </a:xfrm>
          <a:prstGeom prst="roundRect">
            <a:avLst>
              <a:gd name="adj" fmla="val 79585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530584" y="4721959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250" b="1" dirty="0"/>
          </a:p>
        </p:txBody>
      </p:sp>
      <p:sp>
        <p:nvSpPr>
          <p:cNvPr id="22" name="Text 20"/>
          <p:cNvSpPr/>
          <p:nvPr/>
        </p:nvSpPr>
        <p:spPr>
          <a:xfrm>
            <a:off x="7578447" y="5380196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Validate &amp; Toggle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578447" y="5776674"/>
            <a:ext cx="6022777" cy="918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If the debounce check passes (i.e., it's a valid new clap), execute the </a:t>
            </a:r>
            <a:r>
              <a:rPr lang="en-US" sz="15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toggleLEDs()</a:t>
            </a: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function to change the state of the LEDs. Update </a:t>
            </a:r>
            <a:r>
              <a:rPr lang="en-US" sz="15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lastClapTime</a:t>
            </a: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 the current time.</a:t>
            </a:r>
            <a:endParaRPr lang="en-US" sz="1500" dirty="0"/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29283"/>
            <a:ext cx="4787503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Code in Action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837724" y="1934528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snippet demonstrates the core logic for detecting a clap and ensuring it's not a false positive due to rapid noise or sensor chatter.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37724" y="2488883"/>
            <a:ext cx="12954952" cy="2258139"/>
          </a:xfrm>
          <a:prstGeom prst="roundRect">
            <a:avLst>
              <a:gd name="adj" fmla="val 13516"/>
            </a:avLst>
          </a:prstGeom>
          <a:solidFill>
            <a:srgbClr val="0D0D3B"/>
          </a:solidFill>
          <a:ln/>
        </p:spPr>
      </p:sp>
      <p:sp>
        <p:nvSpPr>
          <p:cNvPr id="5" name="Shape 3"/>
          <p:cNvSpPr/>
          <p:nvPr/>
        </p:nvSpPr>
        <p:spPr>
          <a:xfrm>
            <a:off x="827603" y="2488883"/>
            <a:ext cx="12975193" cy="2258139"/>
          </a:xfrm>
          <a:prstGeom prst="roundRect">
            <a:avLst>
              <a:gd name="adj" fmla="val 1352"/>
            </a:avLst>
          </a:prstGeom>
          <a:solidFill>
            <a:srgbClr val="0D0D3B"/>
          </a:solidFill>
          <a:ln/>
        </p:spPr>
      </p:sp>
      <p:sp>
        <p:nvSpPr>
          <p:cNvPr id="6" name="Text 4"/>
          <p:cNvSpPr/>
          <p:nvPr/>
        </p:nvSpPr>
        <p:spPr>
          <a:xfrm>
            <a:off x="1030962" y="2641402"/>
            <a:ext cx="12568476" cy="19531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C00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(</a:t>
            </a:r>
            <a:r>
              <a:rPr lang="en-US" sz="1600" dirty="0">
                <a:solidFill>
                  <a:schemeClr val="accent4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digitalRead</a:t>
            </a: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(soundPin) == </a:t>
            </a:r>
            <a:r>
              <a:rPr lang="en-US" sz="1600" dirty="0">
                <a:solidFill>
                  <a:srgbClr val="FF0000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HIGH</a:t>
            </a: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 {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600" dirty="0">
                <a:solidFill>
                  <a:srgbClr val="CC00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(</a:t>
            </a:r>
            <a:r>
              <a:rPr lang="en-US" sz="1600" dirty="0" err="1">
                <a:solidFill>
                  <a:schemeClr val="accent4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millis</a:t>
            </a: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() - </a:t>
            </a:r>
            <a:r>
              <a:rPr lang="en-US" sz="1600" dirty="0" err="1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lastClapTime</a:t>
            </a: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&gt; </a:t>
            </a:r>
            <a:r>
              <a:rPr lang="en-US" sz="1600" dirty="0" err="1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debounceDelay</a:t>
            </a: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 {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600" dirty="0" err="1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toggleLEDs</a:t>
            </a: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();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lastClapTime = </a:t>
            </a:r>
            <a:r>
              <a:rPr lang="en-US" sz="1600" dirty="0" err="1">
                <a:solidFill>
                  <a:schemeClr val="accent4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millis</a:t>
            </a: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();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37724" y="4975860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Key concepts at play here: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37724" y="5530215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digitalRead(soundPin):</a:t>
            </a: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This function reads the state of the sound sensor pin. When a sound above the threshold is detected, it returns </a:t>
            </a: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HIGH</a:t>
            </a: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37724" y="5926931"/>
            <a:ext cx="12954952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millis():</a:t>
            </a: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Arduino's built-in function that returns the number of milliseconds since the Arduino board began running the current program. It's crucial for implementing </a:t>
            </a:r>
            <a:r>
              <a:rPr lang="en-US" sz="16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debounce timing</a:t>
            </a: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preventing multiple triggers from a single clap.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37724" y="6649164"/>
            <a:ext cx="12954952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Toggle LEDs using state tracking:</a:t>
            </a: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The </a:t>
            </a:r>
            <a:r>
              <a:rPr lang="en-US" sz="160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toggleLEDs()</a:t>
            </a: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function (not shown here) would contain the logic to switch the state of the LEDs (ON to OFF, or OFF to ON) by keeping track of their current state.</a:t>
            </a:r>
            <a:endParaRPr lang="en-US" sz="1600" dirty="0"/>
          </a:p>
        </p:txBody>
      </p:sp>
    </p:spTree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2D1BD-FEFE-76BC-88E3-5CB4ED81C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E9B13A1-0565-80AF-59A0-F96B5BAEB42F}"/>
              </a:ext>
            </a:extLst>
          </p:cNvPr>
          <p:cNvSpPr/>
          <p:nvPr/>
        </p:nvSpPr>
        <p:spPr>
          <a:xfrm>
            <a:off x="797123" y="626388"/>
            <a:ext cx="3483650" cy="435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Here’s It in Action</a:t>
            </a:r>
            <a:endParaRPr lang="en-US" sz="32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86E2DBE-6202-56B4-46FF-3BDBEB36C4FE}"/>
              </a:ext>
            </a:extLst>
          </p:cNvPr>
          <p:cNvSpPr/>
          <p:nvPr/>
        </p:nvSpPr>
        <p:spPr>
          <a:xfrm>
            <a:off x="797123" y="1589295"/>
            <a:ext cx="3054115" cy="2116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Witness the sound-activated circuit in real-time. </a:t>
            </a:r>
          </a:p>
          <a:p>
            <a:pPr marL="0" indent="0" algn="l">
              <a:lnSpc>
                <a:spcPts val="1850"/>
              </a:lnSpc>
              <a:buNone/>
            </a:pPr>
            <a:endParaRPr lang="en-US" sz="14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Arial Black" panose="020B0A04020102020204" pitchFamily="34" charset="0"/>
                <a:ea typeface="PT Sans" pitchFamily="34" charset="-122"/>
                <a:cs typeface="PT Sans" pitchFamily="34" charset="-120"/>
              </a:rPr>
              <a:t>Single Clap -&gt;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00B050"/>
                </a:solidFill>
                <a:latin typeface="Arial Black" panose="020B0A04020102020204" pitchFamily="34" charset="0"/>
                <a:ea typeface="PT Sans" pitchFamily="34" charset="-122"/>
                <a:cs typeface="PT Sans" pitchFamily="34" charset="-120"/>
              </a:rPr>
              <a:t>Green LED</a:t>
            </a:r>
            <a:r>
              <a:rPr lang="en-US" sz="1600" dirty="0">
                <a:solidFill>
                  <a:srgbClr val="FFFFFF"/>
                </a:solidFill>
                <a:latin typeface="Arial Black" panose="020B0A04020102020204" pitchFamily="34" charset="0"/>
                <a:ea typeface="PT Sans" pitchFamily="34" charset="-122"/>
                <a:cs typeface="PT Sans" pitchFamily="34" charset="-120"/>
              </a:rPr>
              <a:t> On/Off</a:t>
            </a:r>
          </a:p>
          <a:p>
            <a:pPr marL="0" indent="0" algn="l">
              <a:lnSpc>
                <a:spcPts val="1850"/>
              </a:lnSpc>
              <a:buNone/>
            </a:pPr>
            <a:endParaRPr lang="en-US" sz="1600" dirty="0">
              <a:solidFill>
                <a:srgbClr val="FFFFFF"/>
              </a:solidFill>
              <a:latin typeface="Arial Black" panose="020B0A04020102020204" pitchFamily="34" charset="0"/>
              <a:ea typeface="PT Sans" pitchFamily="34" charset="-122"/>
              <a:cs typeface="PT Sans" pitchFamily="34" charset="-120"/>
            </a:endParaRP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Arial Black" panose="020B0A04020102020204" pitchFamily="34" charset="0"/>
                <a:ea typeface="PT Sans" pitchFamily="34" charset="-122"/>
                <a:cs typeface="PT Sans" pitchFamily="34" charset="-120"/>
              </a:rPr>
              <a:t>Triple Clap -&gt;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FF0000"/>
                </a:solidFill>
                <a:latin typeface="Arial Black" panose="020B0A04020102020204" pitchFamily="34" charset="0"/>
                <a:ea typeface="PT Sans" pitchFamily="34" charset="-122"/>
                <a:cs typeface="PT Sans" pitchFamily="34" charset="-120"/>
              </a:rPr>
              <a:t>Red LED </a:t>
            </a:r>
            <a:r>
              <a:rPr lang="en-US" sz="1600" dirty="0">
                <a:solidFill>
                  <a:srgbClr val="FFFFFF"/>
                </a:solidFill>
                <a:latin typeface="Arial Black" panose="020B0A04020102020204" pitchFamily="34" charset="0"/>
                <a:ea typeface="PT Sans" pitchFamily="34" charset="-122"/>
                <a:cs typeface="PT Sans" pitchFamily="34" charset="-120"/>
              </a:rPr>
              <a:t>On/Off</a:t>
            </a:r>
          </a:p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F8CDC9C2-703C-F792-DB01-49085840BE7D}"/>
              </a:ext>
            </a:extLst>
          </p:cNvPr>
          <p:cNvSpPr/>
          <p:nvPr/>
        </p:nvSpPr>
        <p:spPr>
          <a:xfrm>
            <a:off x="797123" y="3856616"/>
            <a:ext cx="3054115" cy="2662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Optimal performance is achieved in a </a:t>
            </a:r>
            <a:r>
              <a:rPr lang="en-US" sz="1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quiet environment</a:t>
            </a: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minimizing interference from background noise.</a:t>
            </a:r>
          </a:p>
          <a:p>
            <a:pPr marL="0" indent="0" algn="l">
              <a:lnSpc>
                <a:spcPts val="1850"/>
              </a:lnSpc>
              <a:buNone/>
            </a:pPr>
            <a:endParaRPr lang="en-US" sz="14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 calibrated the KY-038 sensor to be sensitive enough to distinct claps but robust enough to ignore ambient noise.</a:t>
            </a:r>
          </a:p>
          <a:p>
            <a:pPr marL="0" indent="0" algn="l">
              <a:lnSpc>
                <a:spcPts val="1850"/>
              </a:lnSpc>
              <a:buNone/>
            </a:pPr>
            <a:endParaRPr lang="en-US" sz="14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fine-tuning of </a:t>
            </a:r>
            <a:r>
              <a:rPr lang="en-US" sz="1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timing and sensitivity</a:t>
            </a:r>
            <a:r>
              <a:rPr lang="en-US" sz="1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was crucial for reliable operation.</a:t>
            </a:r>
            <a:endParaRPr lang="en-US" sz="1400" dirty="0"/>
          </a:p>
        </p:txBody>
      </p:sp>
      <p:pic>
        <p:nvPicPr>
          <p:cNvPr id="5" name="video_2025-07-31_20-03-45">
            <a:hlinkClick r:id="" action="ppaction://media"/>
            <a:extLst>
              <a:ext uri="{FF2B5EF4-FFF2-40B4-BE49-F238E27FC236}">
                <a16:creationId xmlns:a16="http://schemas.microsoft.com/office/drawing/2014/main" id="{87D8E543-EA0A-9898-6A6F-57F569A6A9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10790" y="693867"/>
            <a:ext cx="9122487" cy="68418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31846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75184"/>
            <a:ext cx="706159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We Faced &amp; Learned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77490"/>
            <a:ext cx="4378523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Challenges We Encountered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3439120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Sensor Sensitivity: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The KY-038 proved very sensitive, often picking up ambient noise, leading to false triggers.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288869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Debounce Timing: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Fine-tuning the debounce delay was critical to distinguish between a single clap and prolonged sounds or echoes.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521642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Environmental Noise: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In louder environments, random triggers were common, requiring careful adjustment of the sensor's threshold.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2777490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Learnings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614761" y="3439120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Circuit Debugging: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Gained practical experience in identifying and resolving wiring and component issues.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28886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Code Optimization: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Learned to write more robust code, particularly for timing and state management.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5138618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Hardware-Software Integration: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Understanding how to effectively interface physical components with code for desired functionality.</a:t>
            </a:r>
            <a:endParaRPr lang="en-US" sz="1850" dirty="0"/>
          </a:p>
        </p:txBody>
      </p:sp>
    </p:spTree>
  </p:cSld>
  <p:clrMapOvr>
    <a:masterClrMapping/>
  </p:clrMapOvr>
  <p:transition spd="slow">
    <p:cover dir="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1093</Words>
  <Application>Microsoft Office PowerPoint</Application>
  <PresentationFormat>Custom</PresentationFormat>
  <Paragraphs>99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 Black</vt:lpstr>
      <vt:lpstr>PT Sans</vt:lpstr>
      <vt:lpstr>Arial</vt:lpstr>
      <vt:lpstr>Consolas</vt:lpstr>
      <vt:lpstr>Nunito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Ahmed Zarif</dc:creator>
  <cp:lastModifiedBy>Ahmed Zarif</cp:lastModifiedBy>
  <cp:revision>7</cp:revision>
  <dcterms:created xsi:type="dcterms:W3CDTF">2025-07-31T13:04:07Z</dcterms:created>
  <dcterms:modified xsi:type="dcterms:W3CDTF">2025-07-31T14:12:02Z</dcterms:modified>
</cp:coreProperties>
</file>